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21.png" ContentType="image/png"/>
  <Override PartName="/ppt/media/image6.jpeg" ContentType="image/jpeg"/>
  <Override PartName="/ppt/media/image5.png" ContentType="image/png"/>
  <Override PartName="/ppt/media/image7.png" ContentType="image/png"/>
  <Override PartName="/ppt/media/image8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7840" cy="5667840"/>
          </a:xfrm>
          <a:prstGeom prst="rect">
            <a:avLst/>
          </a:prstGeom>
          <a:ln w="3672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1371600" y="1555920"/>
            <a:ext cx="7221600" cy="20102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Proyecto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Ingeniería de Aplicaciones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2019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6858000" y="4047120"/>
            <a:ext cx="301536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Lucio Arce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Manuel Garat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Luciano Vidili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" name="CustomShape 4"/>
          <p:cNvSpPr/>
          <p:nvPr/>
        </p:nvSpPr>
        <p:spPr>
          <a:xfrm>
            <a:off x="274320" y="4473720"/>
            <a:ext cx="3015360" cy="9741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Universidad Nacional del Sur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182880" y="1297800"/>
            <a:ext cx="9690480" cy="547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 (desde dentro):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2011680" y="1920240"/>
            <a:ext cx="6156000" cy="34617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2468880" y="2188800"/>
            <a:ext cx="532584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1188720" y="2193840"/>
            <a:ext cx="7313040" cy="2923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Para dispositivos móviles Android, versión 4.4 en adelante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La cámara es requisito para la AR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Conectados en la misma red (WI-FI)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91440" y="138672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Aplicación: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57200" y="2409120"/>
            <a:ext cx="7221600" cy="4867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Visores VR BOX o similar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91440" y="138672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Realidad virtual: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rcRect l="2071" t="17280" r="5760" b="28997"/>
          <a:stretch/>
        </p:blipFill>
        <p:spPr>
          <a:xfrm>
            <a:off x="640080" y="2926080"/>
            <a:ext cx="4386600" cy="2557800"/>
          </a:xfrm>
          <a:prstGeom prst="rect">
            <a:avLst/>
          </a:prstGeom>
          <a:ln w="3672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rcRect l="2343" t="11286" r="3241" b="8074"/>
          <a:stretch/>
        </p:blipFill>
        <p:spPr>
          <a:xfrm>
            <a:off x="5486400" y="1371960"/>
            <a:ext cx="4386600" cy="37465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Hardware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365760" y="3076200"/>
            <a:ext cx="4204080" cy="9741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Mouse + USB OTG (On-The-Go)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91440" y="138672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Movimiento del jugador: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4663440" y="2286000"/>
            <a:ext cx="5209920" cy="3068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804320" y="1280160"/>
            <a:ext cx="6514560" cy="37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82880" y="114228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Entorno: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1005840" y="2907360"/>
            <a:ext cx="4204080" cy="547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Unity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50584" t="4646" r="0" b="4656"/>
          <a:stretch/>
        </p:blipFill>
        <p:spPr>
          <a:xfrm>
            <a:off x="3017520" y="1645920"/>
            <a:ext cx="6900120" cy="3563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448720" y="3474720"/>
            <a:ext cx="1643760" cy="1460880"/>
          </a:xfrm>
          <a:prstGeom prst="ellipse">
            <a:avLst/>
          </a:prstGeom>
          <a:solidFill>
            <a:srgbClr val="999999"/>
          </a:solidFill>
          <a:ln w="367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2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82880" y="114228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Lenguaje de programación: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822960" y="2070360"/>
            <a:ext cx="7770240" cy="9741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Scripting con C# para comportamiento no establecido por Unity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011680" y="3137040"/>
            <a:ext cx="2375280" cy="2229840"/>
          </a:xfrm>
          <a:prstGeom prst="rect">
            <a:avLst/>
          </a:prstGeom>
          <a:ln w="3672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rcRect l="12000" t="30258" r="39984" b="0"/>
          <a:stretch/>
        </p:blipFill>
        <p:spPr>
          <a:xfrm>
            <a:off x="7040880" y="2819160"/>
            <a:ext cx="2375280" cy="2573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82880" y="114228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Realidad aumentada: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635040" y="2088000"/>
            <a:ext cx="539820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Módulo </a:t>
            </a:r>
            <a:r>
              <a:rPr b="1" lang="en-US" sz="32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Vuforia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para Unity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Marcador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005840" y="3840480"/>
            <a:ext cx="2770200" cy="757440"/>
          </a:xfrm>
          <a:prstGeom prst="rect">
            <a:avLst/>
          </a:prstGeom>
          <a:ln w="3672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5828040" y="1975680"/>
            <a:ext cx="3862440" cy="3234240"/>
          </a:xfrm>
          <a:prstGeom prst="rect">
            <a:avLst/>
          </a:prstGeom>
          <a:ln w="36720">
            <a:noFill/>
          </a:ln>
        </p:spPr>
      </p:pic>
      <p:sp>
        <p:nvSpPr>
          <p:cNvPr id="102" name="Line 4"/>
          <p:cNvSpPr/>
          <p:nvPr/>
        </p:nvSpPr>
        <p:spPr>
          <a:xfrm>
            <a:off x="2947680" y="3200760"/>
            <a:ext cx="3087360" cy="731160"/>
          </a:xfrm>
          <a:prstGeom prst="line">
            <a:avLst/>
          </a:prstGeom>
          <a:ln w="3672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6035040" y="3566160"/>
            <a:ext cx="1278000" cy="912240"/>
          </a:xfrm>
          <a:prstGeom prst="ellipse">
            <a:avLst/>
          </a:prstGeom>
          <a:noFill/>
          <a:ln w="367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554480" y="3175200"/>
            <a:ext cx="5758560" cy="18280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Evolución del networking de Unity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Confiable (utilizado en MMOs)</a:t>
            </a:r>
            <a:endParaRPr b="0" lang="en-US" sz="24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FOSS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Tecnologías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182880" y="114228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Networking: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731520" y="2088360"/>
            <a:ext cx="5758560" cy="4867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API </a:t>
            </a:r>
            <a:r>
              <a:rPr b="0" lang="en-US" sz="32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Mirror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para Unity: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7589520" y="2651760"/>
            <a:ext cx="1826640" cy="1943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2468880" y="2188800"/>
            <a:ext cx="532584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2468880" y="2188800"/>
            <a:ext cx="532584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822960" y="2840040"/>
            <a:ext cx="8501760" cy="608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Jugador ←→ Servidor ←→ Jugador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91440" y="138672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Conectividad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(opción 1)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1218240" y="3579120"/>
            <a:ext cx="1580040" cy="4258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1119600" y="4124880"/>
            <a:ext cx="1830600" cy="395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7410240" y="3593520"/>
            <a:ext cx="1580040" cy="4258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7311600" y="4139280"/>
            <a:ext cx="1830600" cy="395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18" name="CustomShape 8"/>
          <p:cNvSpPr/>
          <p:nvPr/>
        </p:nvSpPr>
        <p:spPr>
          <a:xfrm>
            <a:off x="4032000" y="4139280"/>
            <a:ext cx="1830600" cy="395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22960" y="2840040"/>
            <a:ext cx="8501760" cy="608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Jugador + Servidor ←→ Jugador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91440" y="138672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Conectividad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(opción 2)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2298240" y="3579120"/>
            <a:ext cx="1580040" cy="4258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2199600" y="4124880"/>
            <a:ext cx="1902600" cy="395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6650640" y="3593520"/>
            <a:ext cx="1580040" cy="4258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(Cliente)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6552000" y="4139280"/>
            <a:ext cx="1902600" cy="3952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Dispositivo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827600" y="5040000"/>
            <a:ext cx="450000" cy="426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631880" y="1005840"/>
            <a:ext cx="6414840" cy="438912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185040" y="1279440"/>
            <a:ext cx="8958960" cy="2750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Diagrama de clases: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1440" y="138672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Servidor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822960" y="2314080"/>
            <a:ext cx="9986400" cy="24364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Genera los mazos (jugadores) al conectarse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Notifica al Controlador de Juego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Cuando hay dos jugadores, se inicia la partida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914400" y="2334600"/>
            <a:ext cx="9986400" cy="4867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Organizado en estados: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91440" y="138672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Controlador del Juego: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1920240" y="2930760"/>
            <a:ext cx="9986400" cy="24364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Inicio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Jugando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...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731520" y="2388960"/>
            <a:ext cx="9050400" cy="4867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utiliza el patrón de diseño </a:t>
            </a:r>
            <a:r>
              <a:rPr b="1" lang="en-US" sz="32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STATE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. Ventajas: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1440" y="138672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Controlador del Juego: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1280160" y="3422880"/>
            <a:ext cx="861480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facilita agregar estados nuevos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Menos código en el Controlador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274320" y="4335480"/>
            <a:ext cx="2071080" cy="2282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Antes de refactorizar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6706440" y="2598120"/>
            <a:ext cx="2345400" cy="2282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Después de refactorizar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8778240" y="4784760"/>
            <a:ext cx="450000" cy="4269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274320" y="1005840"/>
            <a:ext cx="8138160" cy="453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274320" y="159948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Disco: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097280" y="2661480"/>
            <a:ext cx="850176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Posición calculada en el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servidor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Servidor → Clientes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74320" y="159948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Jugador: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097280" y="2661480"/>
            <a:ext cx="850176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Posición calculada en cada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cliente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Cliente → Servidor → Otro Cliente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1097280" y="2166120"/>
            <a:ext cx="7221600" cy="2923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De hockey de aire para el sistema operativo Android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Multijugador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De Realidad Mixta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91440" y="117144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 es un juego: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543960" y="144000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Código: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1224000" y="2592000"/>
            <a:ext cx="850176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respetan las reglas de clean code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Se respetan los principios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SOLID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Diseño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274320" y="120384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Notas: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819720" y="2424960"/>
            <a:ext cx="882648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Mesa diseñada en Blender</a:t>
            </a:r>
            <a:endParaRPr b="0" lang="en-US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Modo no realidad mixta, con un botón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2468880" y="2188800"/>
            <a:ext cx="532584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74320" y="1111680"/>
            <a:ext cx="9233280" cy="547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Ninguna experiencia con las tecnologías: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864000" y="1964880"/>
            <a:ext cx="8917920" cy="34120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Unity: cuesta aprehender la relación entre código y entorno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C#: adaptación rápida al lenguaje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AR: Vuforia simplifica considerablemente este aspecto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VR: falta de soporte para VRBox con Vuforia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274320" y="120384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Inconvenientes menores: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1280160" y="2036520"/>
            <a:ext cx="8501760" cy="34120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Refactorización para implementar patrones</a:t>
            </a:r>
            <a:r>
              <a:rPr b="0" i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de diseño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Diseñar un juego atractivo y cómodo para quien juega lleva</a:t>
            </a:r>
            <a:r>
              <a:rPr b="0" i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tiempo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Complicaciones para paralelizar</a:t>
            </a:r>
            <a:r>
              <a:rPr b="0" i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el trabajo entre todos los integrantes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274320" y="120384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Inconveniente mayor: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1371600" y="3169440"/>
            <a:ext cx="85017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Sí… </a:t>
            </a:r>
            <a:r>
              <a:rPr b="0" lang="en-US" sz="44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uno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0"/>
            <a:ext cx="10147680" cy="5667840"/>
          </a:xfrm>
          <a:prstGeom prst="rect">
            <a:avLst/>
          </a:prstGeom>
          <a:solidFill>
            <a:srgbClr val="000000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-70200" y="-227880"/>
            <a:ext cx="10366920" cy="6550920"/>
          </a:xfrm>
          <a:prstGeom prst="rect">
            <a:avLst/>
          </a:prstGeom>
          <a:ln w="3672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2667600" y="1705680"/>
            <a:ext cx="3381120" cy="7304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c9211e"/>
                </a:solidFill>
                <a:latin typeface="Arial"/>
                <a:ea typeface="DejaVu Sans"/>
              </a:rPr>
              <a:t>Networking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Desafíos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274320" y="1204200"/>
            <a:ext cx="8958960" cy="669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Networking: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000440" y="1925640"/>
            <a:ext cx="8501760" cy="3472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Poca documentación útil de Mirror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Un esquema de conexión correcto y robusto es inherentemente complicado de diseñar e implementar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Ninguna experiencia previa con este tipo de programación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Extensibilidad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2194560" y="1737360"/>
            <a:ext cx="5941440" cy="18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Extensibilidad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Extensibilidad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352440" y="1477080"/>
            <a:ext cx="8501760" cy="29854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Mejorar la interacción con menús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Funcionamiento fuera de una red local (internet)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Físicas de golpes disco-mazo mejorables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Efectos de sonido y/o música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182880" y="2636280"/>
            <a:ext cx="8958960" cy="547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Hockey de aire: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4272480" y="1133640"/>
            <a:ext cx="5278680" cy="42955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Conclusiones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2194560" y="1737360"/>
            <a:ext cx="5667120" cy="18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Conclusiones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Conclusiones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365760" y="1660680"/>
            <a:ext cx="8501760" cy="4258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Pudimos lograr los objetivos: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914400" y="2256120"/>
            <a:ext cx="8501760" cy="17056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Un juego para Android, multijugador y en realidad mixta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Bien diseñado → patrones de diseño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457200" y="4266720"/>
            <a:ext cx="8501760" cy="8532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Sin tener experiencia con las tecnologías utilizadas, los resultados obtenidos son destacables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Fin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48640" y="1779120"/>
            <a:ext cx="8501760" cy="18277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Gracias por su atención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¿Preguntas?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7" name="Picture 8" descr=""/>
          <p:cNvPicPr/>
          <p:nvPr/>
        </p:nvPicPr>
        <p:blipFill>
          <a:blip r:embed="rId1"/>
          <a:stretch/>
        </p:blipFill>
        <p:spPr>
          <a:xfrm>
            <a:off x="6573960" y="3108960"/>
            <a:ext cx="3299400" cy="253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182880" y="1660320"/>
            <a:ext cx="8958960" cy="547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Multijugador: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640080" y="2361960"/>
            <a:ext cx="9781920" cy="274248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Cada jugador con su dispositivo móvil</a:t>
            </a:r>
            <a:endParaRPr b="0" lang="en-US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Conectados entre sí</a:t>
            </a:r>
            <a:endParaRPr b="0" lang="en-US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ffffff"/>
              </a:buClr>
              <a:buSzPct val="45000"/>
              <a:buFont typeface="OpenSymbol"/>
              <a:buChar char="❍"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Máximo dos jugadores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182880" y="2760840"/>
            <a:ext cx="6124320" cy="547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Realidad Aumentada (AR):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rcRect l="17782" t="0" r="28975" b="0"/>
          <a:stretch/>
        </p:blipFill>
        <p:spPr>
          <a:xfrm>
            <a:off x="6264000" y="1097280"/>
            <a:ext cx="3106800" cy="43794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91440" y="2176560"/>
            <a:ext cx="5118480" cy="10965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Realidad </a:t>
            </a:r>
            <a:endParaRPr b="0" lang="en-US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Virtual (VR):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rcRect l="4510" t="9805" r="2356" b="9575"/>
          <a:stretch/>
        </p:blipFill>
        <p:spPr>
          <a:xfrm>
            <a:off x="3383640" y="1234080"/>
            <a:ext cx="6123960" cy="39758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91440" y="1297800"/>
            <a:ext cx="5118480" cy="547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Realidad Mixta: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rcRect l="35685" t="0" r="0" b="0"/>
          <a:stretch/>
        </p:blipFill>
        <p:spPr>
          <a:xfrm>
            <a:off x="4206240" y="1097280"/>
            <a:ext cx="4982040" cy="4355640"/>
          </a:xfrm>
          <a:prstGeom prst="rect">
            <a:avLst/>
          </a:prstGeom>
          <a:ln w="36720">
            <a:noFill/>
          </a:ln>
        </p:spPr>
      </p:pic>
      <p:sp>
        <p:nvSpPr>
          <p:cNvPr id="63" name="CustomShape 3"/>
          <p:cNvSpPr/>
          <p:nvPr/>
        </p:nvSpPr>
        <p:spPr>
          <a:xfrm>
            <a:off x="1005840" y="2313000"/>
            <a:ext cx="5118480" cy="547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just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AR + VR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182880" y="1444680"/>
            <a:ext cx="3015360" cy="14616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SUPER AiR Hockey (desde fuera):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2376000" y="216000"/>
            <a:ext cx="53258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  <a:ea typeface="DejaVu Sans"/>
              </a:rPr>
              <a:t>Objetivo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rcRect l="21880" t="12898" r="11164" b="8068"/>
          <a:stretch/>
        </p:blipFill>
        <p:spPr>
          <a:xfrm>
            <a:off x="3200400" y="1152360"/>
            <a:ext cx="6581160" cy="4367160"/>
          </a:xfrm>
          <a:prstGeom prst="rect">
            <a:avLst/>
          </a:prstGeom>
          <a:ln w="36720"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 rot="21583200">
            <a:off x="4849560" y="3385440"/>
            <a:ext cx="1819800" cy="14014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Metropolis</Template>
  <TotalTime>318</TotalTime>
  <Application>LibreOffice/6.3.2.2$Windows_X86_64 LibreOffice_project/98b30e735bda24bc04ab42594c85f7fd8be07b9c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2019-11-28T19:30:15Z</dcterms:created>
  <dc:creator/>
  <dc:description/>
  <dc:language>en-GB</dc:language>
  <cp:lastModifiedBy/>
  <dcterms:modified xsi:type="dcterms:W3CDTF">2019-12-03T14:36:18Z</dcterms:modified>
  <cp:revision>64</cp:revision>
  <dc:subject/>
  <dc:title>Metropolis</dc:title>
</cp:coreProperties>
</file>